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6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24845-72F3-44E0-91A2-375EB533CDE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68E66B-A84B-46E0-8ABE-AAFDF3CA25DD}">
      <dgm:prSet/>
      <dgm:spPr/>
      <dgm:t>
        <a:bodyPr/>
        <a:lstStyle/>
        <a:p>
          <a:r>
            <a:rPr lang="en-US"/>
            <a:t>What you need to know about your foster child’s medication:</a:t>
          </a:r>
        </a:p>
      </dgm:t>
    </dgm:pt>
    <dgm:pt modelId="{4E8C9341-48F3-4F31-911F-C3B7B5C7D6EF}" type="parTrans" cxnId="{3776E65B-AB11-46A3-AC8A-3D69DF47642E}">
      <dgm:prSet/>
      <dgm:spPr/>
      <dgm:t>
        <a:bodyPr/>
        <a:lstStyle/>
        <a:p>
          <a:endParaRPr lang="en-US"/>
        </a:p>
      </dgm:t>
    </dgm:pt>
    <dgm:pt modelId="{1ED39588-AFD8-4E41-8C8B-451C5D293981}" type="sibTrans" cxnId="{3776E65B-AB11-46A3-AC8A-3D69DF47642E}">
      <dgm:prSet/>
      <dgm:spPr/>
      <dgm:t>
        <a:bodyPr/>
        <a:lstStyle/>
        <a:p>
          <a:endParaRPr lang="en-US"/>
        </a:p>
      </dgm:t>
    </dgm:pt>
    <dgm:pt modelId="{6048F105-3FFC-4D4F-8D76-CA6F7DBAEC11}">
      <dgm:prSet/>
      <dgm:spPr/>
      <dgm:t>
        <a:bodyPr/>
        <a:lstStyle/>
        <a:p>
          <a:r>
            <a:rPr lang="en-US"/>
            <a:t>The purpose of the medication </a:t>
          </a:r>
        </a:p>
      </dgm:t>
    </dgm:pt>
    <dgm:pt modelId="{06228DE6-C4D0-4F48-A137-B25E40903F59}" type="parTrans" cxnId="{B55A9F2A-80B5-4C18-8A39-AE4E610AC86D}">
      <dgm:prSet/>
      <dgm:spPr/>
      <dgm:t>
        <a:bodyPr/>
        <a:lstStyle/>
        <a:p>
          <a:endParaRPr lang="en-US"/>
        </a:p>
      </dgm:t>
    </dgm:pt>
    <dgm:pt modelId="{CF9A5376-E013-49E8-B20D-F2DC9AFE48C5}" type="sibTrans" cxnId="{B55A9F2A-80B5-4C18-8A39-AE4E610AC86D}">
      <dgm:prSet/>
      <dgm:spPr/>
      <dgm:t>
        <a:bodyPr/>
        <a:lstStyle/>
        <a:p>
          <a:endParaRPr lang="en-US"/>
        </a:p>
      </dgm:t>
    </dgm:pt>
    <dgm:pt modelId="{E1CCBE54-963C-4732-8A33-9EA4EC87F3BD}">
      <dgm:prSet/>
      <dgm:spPr/>
      <dgm:t>
        <a:bodyPr/>
        <a:lstStyle/>
        <a:p>
          <a:r>
            <a:rPr lang="en-US"/>
            <a:t>The dose of the medication (ex. 5 mg per tab)</a:t>
          </a:r>
        </a:p>
      </dgm:t>
    </dgm:pt>
    <dgm:pt modelId="{771D5EF8-AB81-4AE8-8884-D9AFCA7C0007}" type="parTrans" cxnId="{8D87E7C9-B03B-43BC-94B8-FFBEAC54486A}">
      <dgm:prSet/>
      <dgm:spPr/>
      <dgm:t>
        <a:bodyPr/>
        <a:lstStyle/>
        <a:p>
          <a:endParaRPr lang="en-US"/>
        </a:p>
      </dgm:t>
    </dgm:pt>
    <dgm:pt modelId="{C544B64A-280F-4A2D-BAD9-624DCFC60EA5}" type="sibTrans" cxnId="{8D87E7C9-B03B-43BC-94B8-FFBEAC54486A}">
      <dgm:prSet/>
      <dgm:spPr/>
      <dgm:t>
        <a:bodyPr/>
        <a:lstStyle/>
        <a:p>
          <a:endParaRPr lang="en-US"/>
        </a:p>
      </dgm:t>
    </dgm:pt>
    <dgm:pt modelId="{9A72057F-6943-4B4D-BA32-7734FE48B7D9}">
      <dgm:prSet/>
      <dgm:spPr/>
      <dgm:t>
        <a:bodyPr/>
        <a:lstStyle/>
        <a:p>
          <a:r>
            <a:rPr lang="en-US"/>
            <a:t>The number of doses and time given per day (ex. 2x daily, morning and bedtime)</a:t>
          </a:r>
        </a:p>
      </dgm:t>
    </dgm:pt>
    <dgm:pt modelId="{20204AD6-2627-4B45-9BB3-2A0017DFEE82}" type="parTrans" cxnId="{D7123F83-836F-4418-9BB8-61AD1CD9E724}">
      <dgm:prSet/>
      <dgm:spPr/>
      <dgm:t>
        <a:bodyPr/>
        <a:lstStyle/>
        <a:p>
          <a:endParaRPr lang="en-US"/>
        </a:p>
      </dgm:t>
    </dgm:pt>
    <dgm:pt modelId="{2BC80B29-1D8D-467E-B308-FF4954E6222D}" type="sibTrans" cxnId="{D7123F83-836F-4418-9BB8-61AD1CD9E724}">
      <dgm:prSet/>
      <dgm:spPr/>
      <dgm:t>
        <a:bodyPr/>
        <a:lstStyle/>
        <a:p>
          <a:endParaRPr lang="en-US"/>
        </a:p>
      </dgm:t>
    </dgm:pt>
    <dgm:pt modelId="{BBCD3DCD-A520-4BD5-9617-C916C3015808}">
      <dgm:prSet/>
      <dgm:spPr/>
      <dgm:t>
        <a:bodyPr/>
        <a:lstStyle/>
        <a:p>
          <a:r>
            <a:rPr lang="en-US"/>
            <a:t>The duration of the medication</a:t>
          </a:r>
        </a:p>
      </dgm:t>
    </dgm:pt>
    <dgm:pt modelId="{011F2ABD-1354-4C2C-8FDB-B89F271A7D75}" type="parTrans" cxnId="{24F13AF8-A758-43E2-A737-CA1717909AC8}">
      <dgm:prSet/>
      <dgm:spPr/>
      <dgm:t>
        <a:bodyPr/>
        <a:lstStyle/>
        <a:p>
          <a:endParaRPr lang="en-US"/>
        </a:p>
      </dgm:t>
    </dgm:pt>
    <dgm:pt modelId="{9624449D-A2CF-427B-9126-05FF1DAB13BE}" type="sibTrans" cxnId="{24F13AF8-A758-43E2-A737-CA1717909AC8}">
      <dgm:prSet/>
      <dgm:spPr/>
      <dgm:t>
        <a:bodyPr/>
        <a:lstStyle/>
        <a:p>
          <a:endParaRPr lang="en-US"/>
        </a:p>
      </dgm:t>
    </dgm:pt>
    <dgm:pt modelId="{E0EB371D-8082-4826-8D07-4A5EB6D90288}">
      <dgm:prSet/>
      <dgm:spPr/>
      <dgm:t>
        <a:bodyPr/>
        <a:lstStyle/>
        <a:p>
          <a:r>
            <a:rPr lang="en-US"/>
            <a:t>The side effects and how to respond to side effects</a:t>
          </a:r>
        </a:p>
      </dgm:t>
    </dgm:pt>
    <dgm:pt modelId="{BF53934F-1E5E-4D26-9E24-6C6F37B33735}" type="parTrans" cxnId="{A1B6787A-2E24-4C56-A669-FD93E1DF3DDA}">
      <dgm:prSet/>
      <dgm:spPr/>
      <dgm:t>
        <a:bodyPr/>
        <a:lstStyle/>
        <a:p>
          <a:endParaRPr lang="en-US"/>
        </a:p>
      </dgm:t>
    </dgm:pt>
    <dgm:pt modelId="{FCC4F0A3-67DD-4604-9A05-E86D63850110}" type="sibTrans" cxnId="{A1B6787A-2E24-4C56-A669-FD93E1DF3DDA}">
      <dgm:prSet/>
      <dgm:spPr/>
      <dgm:t>
        <a:bodyPr/>
        <a:lstStyle/>
        <a:p>
          <a:endParaRPr lang="en-US"/>
        </a:p>
      </dgm:t>
    </dgm:pt>
    <dgm:pt modelId="{E4481B6E-B2C1-4F65-A234-62F4E2FB4CF0}">
      <dgm:prSet/>
      <dgm:spPr/>
      <dgm:t>
        <a:bodyPr/>
        <a:lstStyle/>
        <a:p>
          <a:r>
            <a:rPr lang="en-US"/>
            <a:t>Please read all information given by the pharmacist and ask questions before leaving the pharmacy. </a:t>
          </a:r>
        </a:p>
      </dgm:t>
    </dgm:pt>
    <dgm:pt modelId="{31ADBC0F-F934-4C58-8FBC-C6861F61C39B}" type="parTrans" cxnId="{26BA675F-43B3-4C40-9A14-F72103522808}">
      <dgm:prSet/>
      <dgm:spPr/>
      <dgm:t>
        <a:bodyPr/>
        <a:lstStyle/>
        <a:p>
          <a:endParaRPr lang="en-US"/>
        </a:p>
      </dgm:t>
    </dgm:pt>
    <dgm:pt modelId="{47B401DD-5ECD-4C7A-AC7A-469C742F64F0}" type="sibTrans" cxnId="{26BA675F-43B3-4C40-9A14-F72103522808}">
      <dgm:prSet/>
      <dgm:spPr/>
      <dgm:t>
        <a:bodyPr/>
        <a:lstStyle/>
        <a:p>
          <a:endParaRPr lang="en-US"/>
        </a:p>
      </dgm:t>
    </dgm:pt>
    <dgm:pt modelId="{C6D0FB83-18D4-47C7-9D1A-53160D8215CF}" type="pres">
      <dgm:prSet presAssocID="{89324845-72F3-44E0-91A2-375EB533CDE1}" presName="linear" presStyleCnt="0">
        <dgm:presLayoutVars>
          <dgm:animLvl val="lvl"/>
          <dgm:resizeHandles val="exact"/>
        </dgm:presLayoutVars>
      </dgm:prSet>
      <dgm:spPr/>
    </dgm:pt>
    <dgm:pt modelId="{071BE24D-8B72-41C4-B43E-DB856423ECCF}" type="pres">
      <dgm:prSet presAssocID="{DB68E66B-A84B-46E0-8ABE-AAFDF3CA25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F7DB5B-8DA5-4582-BD27-B91940DB463D}" type="pres">
      <dgm:prSet presAssocID="{DB68E66B-A84B-46E0-8ABE-AAFDF3CA25DD}" presName="childText" presStyleLbl="revTx" presStyleIdx="0" presStyleCnt="1">
        <dgm:presLayoutVars>
          <dgm:bulletEnabled val="1"/>
        </dgm:presLayoutVars>
      </dgm:prSet>
      <dgm:spPr/>
    </dgm:pt>
    <dgm:pt modelId="{A54CA3F2-8148-40C4-AFA6-D70DB9172B38}" type="pres">
      <dgm:prSet presAssocID="{E4481B6E-B2C1-4F65-A234-62F4E2FB4CF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55A9F2A-80B5-4C18-8A39-AE4E610AC86D}" srcId="{DB68E66B-A84B-46E0-8ABE-AAFDF3CA25DD}" destId="{6048F105-3FFC-4D4F-8D76-CA6F7DBAEC11}" srcOrd="0" destOrd="0" parTransId="{06228DE6-C4D0-4F48-A137-B25E40903F59}" sibTransId="{CF9A5376-E013-49E8-B20D-F2DC9AFE48C5}"/>
    <dgm:cxn modelId="{3776E65B-AB11-46A3-AC8A-3D69DF47642E}" srcId="{89324845-72F3-44E0-91A2-375EB533CDE1}" destId="{DB68E66B-A84B-46E0-8ABE-AAFDF3CA25DD}" srcOrd="0" destOrd="0" parTransId="{4E8C9341-48F3-4F31-911F-C3B7B5C7D6EF}" sibTransId="{1ED39588-AFD8-4E41-8C8B-451C5D293981}"/>
    <dgm:cxn modelId="{26BA675F-43B3-4C40-9A14-F72103522808}" srcId="{89324845-72F3-44E0-91A2-375EB533CDE1}" destId="{E4481B6E-B2C1-4F65-A234-62F4E2FB4CF0}" srcOrd="1" destOrd="0" parTransId="{31ADBC0F-F934-4C58-8FBC-C6861F61C39B}" sibTransId="{47B401DD-5ECD-4C7A-AC7A-469C742F64F0}"/>
    <dgm:cxn modelId="{B6B88441-320A-4A9D-84D6-78FE0DEB6637}" type="presOf" srcId="{E4481B6E-B2C1-4F65-A234-62F4E2FB4CF0}" destId="{A54CA3F2-8148-40C4-AFA6-D70DB9172B38}" srcOrd="0" destOrd="0" presId="urn:microsoft.com/office/officeart/2005/8/layout/vList2"/>
    <dgm:cxn modelId="{C76D1242-98A4-48E8-8DBE-A09AF83EF559}" type="presOf" srcId="{BBCD3DCD-A520-4BD5-9617-C916C3015808}" destId="{F7F7DB5B-8DA5-4582-BD27-B91940DB463D}" srcOrd="0" destOrd="3" presId="urn:microsoft.com/office/officeart/2005/8/layout/vList2"/>
    <dgm:cxn modelId="{41DB1A6B-2A0D-4F92-8A24-0A6A27566775}" type="presOf" srcId="{E1CCBE54-963C-4732-8A33-9EA4EC87F3BD}" destId="{F7F7DB5B-8DA5-4582-BD27-B91940DB463D}" srcOrd="0" destOrd="1" presId="urn:microsoft.com/office/officeart/2005/8/layout/vList2"/>
    <dgm:cxn modelId="{DC4F326E-1B4B-4B30-A9C0-F51BBEC61D4F}" type="presOf" srcId="{6048F105-3FFC-4D4F-8D76-CA6F7DBAEC11}" destId="{F7F7DB5B-8DA5-4582-BD27-B91940DB463D}" srcOrd="0" destOrd="0" presId="urn:microsoft.com/office/officeart/2005/8/layout/vList2"/>
    <dgm:cxn modelId="{4795334E-301B-4E68-A2BF-043DC98C2B00}" type="presOf" srcId="{DB68E66B-A84B-46E0-8ABE-AAFDF3CA25DD}" destId="{071BE24D-8B72-41C4-B43E-DB856423ECCF}" srcOrd="0" destOrd="0" presId="urn:microsoft.com/office/officeart/2005/8/layout/vList2"/>
    <dgm:cxn modelId="{A1B6787A-2E24-4C56-A669-FD93E1DF3DDA}" srcId="{DB68E66B-A84B-46E0-8ABE-AAFDF3CA25DD}" destId="{E0EB371D-8082-4826-8D07-4A5EB6D90288}" srcOrd="4" destOrd="0" parTransId="{BF53934F-1E5E-4D26-9E24-6C6F37B33735}" sibTransId="{FCC4F0A3-67DD-4604-9A05-E86D63850110}"/>
    <dgm:cxn modelId="{D7123F83-836F-4418-9BB8-61AD1CD9E724}" srcId="{DB68E66B-A84B-46E0-8ABE-AAFDF3CA25DD}" destId="{9A72057F-6943-4B4D-BA32-7734FE48B7D9}" srcOrd="2" destOrd="0" parTransId="{20204AD6-2627-4B45-9BB3-2A0017DFEE82}" sibTransId="{2BC80B29-1D8D-467E-B308-FF4954E6222D}"/>
    <dgm:cxn modelId="{BF89EE89-C473-43B9-9CCF-26B256B602D6}" type="presOf" srcId="{9A72057F-6943-4B4D-BA32-7734FE48B7D9}" destId="{F7F7DB5B-8DA5-4582-BD27-B91940DB463D}" srcOrd="0" destOrd="2" presId="urn:microsoft.com/office/officeart/2005/8/layout/vList2"/>
    <dgm:cxn modelId="{484589B5-B2C5-417D-93BB-62DBB8307F34}" type="presOf" srcId="{E0EB371D-8082-4826-8D07-4A5EB6D90288}" destId="{F7F7DB5B-8DA5-4582-BD27-B91940DB463D}" srcOrd="0" destOrd="4" presId="urn:microsoft.com/office/officeart/2005/8/layout/vList2"/>
    <dgm:cxn modelId="{78FDCEB6-3B11-40FF-AC11-C8B354DCC0B2}" type="presOf" srcId="{89324845-72F3-44E0-91A2-375EB533CDE1}" destId="{C6D0FB83-18D4-47C7-9D1A-53160D8215CF}" srcOrd="0" destOrd="0" presId="urn:microsoft.com/office/officeart/2005/8/layout/vList2"/>
    <dgm:cxn modelId="{8D87E7C9-B03B-43BC-94B8-FFBEAC54486A}" srcId="{DB68E66B-A84B-46E0-8ABE-AAFDF3CA25DD}" destId="{E1CCBE54-963C-4732-8A33-9EA4EC87F3BD}" srcOrd="1" destOrd="0" parTransId="{771D5EF8-AB81-4AE8-8884-D9AFCA7C0007}" sibTransId="{C544B64A-280F-4A2D-BAD9-624DCFC60EA5}"/>
    <dgm:cxn modelId="{24F13AF8-A758-43E2-A737-CA1717909AC8}" srcId="{DB68E66B-A84B-46E0-8ABE-AAFDF3CA25DD}" destId="{BBCD3DCD-A520-4BD5-9617-C916C3015808}" srcOrd="3" destOrd="0" parTransId="{011F2ABD-1354-4C2C-8FDB-B89F271A7D75}" sibTransId="{9624449D-A2CF-427B-9126-05FF1DAB13BE}"/>
    <dgm:cxn modelId="{BBEE89D2-2F58-428D-874A-EB2F61B618D7}" type="presParOf" srcId="{C6D0FB83-18D4-47C7-9D1A-53160D8215CF}" destId="{071BE24D-8B72-41C4-B43E-DB856423ECCF}" srcOrd="0" destOrd="0" presId="urn:microsoft.com/office/officeart/2005/8/layout/vList2"/>
    <dgm:cxn modelId="{00BE29DC-C112-4B73-B82A-B2704541DA79}" type="presParOf" srcId="{C6D0FB83-18D4-47C7-9D1A-53160D8215CF}" destId="{F7F7DB5B-8DA5-4582-BD27-B91940DB463D}" srcOrd="1" destOrd="0" presId="urn:microsoft.com/office/officeart/2005/8/layout/vList2"/>
    <dgm:cxn modelId="{9462BE41-F672-45B7-9997-69F574FD0ED9}" type="presParOf" srcId="{C6D0FB83-18D4-47C7-9D1A-53160D8215CF}" destId="{A54CA3F2-8148-40C4-AFA6-D70DB9172B3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BE24D-8B72-41C4-B43E-DB856423ECCF}">
      <dsp:nvSpPr>
        <dsp:cNvPr id="0" name=""/>
        <dsp:cNvSpPr/>
      </dsp:nvSpPr>
      <dsp:spPr>
        <a:xfrm>
          <a:off x="0" y="20803"/>
          <a:ext cx="6832212" cy="14544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you need to know about your foster child’s medication:</a:t>
          </a:r>
        </a:p>
      </dsp:txBody>
      <dsp:txXfrm>
        <a:off x="71001" y="91804"/>
        <a:ext cx="6690210" cy="1312454"/>
      </dsp:txXfrm>
    </dsp:sp>
    <dsp:sp modelId="{F7F7DB5B-8DA5-4582-BD27-B91940DB463D}">
      <dsp:nvSpPr>
        <dsp:cNvPr id="0" name=""/>
        <dsp:cNvSpPr/>
      </dsp:nvSpPr>
      <dsp:spPr>
        <a:xfrm>
          <a:off x="0" y="1475259"/>
          <a:ext cx="6832212" cy="231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 purpose of the medication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 dose of the medication (ex. 5 mg per tab)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 number of doses and time given per day (ex. 2x daily, morning and bedtime)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 duration of the medication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 side effects and how to respond to side effects</a:t>
          </a:r>
        </a:p>
      </dsp:txBody>
      <dsp:txXfrm>
        <a:off x="0" y="1475259"/>
        <a:ext cx="6832212" cy="2314260"/>
      </dsp:txXfrm>
    </dsp:sp>
    <dsp:sp modelId="{A54CA3F2-8148-40C4-AFA6-D70DB9172B38}">
      <dsp:nvSpPr>
        <dsp:cNvPr id="0" name=""/>
        <dsp:cNvSpPr/>
      </dsp:nvSpPr>
      <dsp:spPr>
        <a:xfrm>
          <a:off x="0" y="3789519"/>
          <a:ext cx="6832212" cy="1454456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Please read all information given by the pharmacist and ask questions before leaving the pharmacy. </a:t>
          </a:r>
        </a:p>
      </dsp:txBody>
      <dsp:txXfrm>
        <a:off x="71001" y="3860520"/>
        <a:ext cx="6690210" cy="131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9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5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3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87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3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4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1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9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8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6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1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4D7A5E-EB79-4737-BBD7-88C66780A3F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FBAA3-1BAE-4D7D-AB30-BF5BAED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40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39F805-8E32-B6F9-A017-24D7C7DAC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475239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900" b="1" u="sng" kern="1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900" b="1" u="sng" kern="1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YSBIV Foster Parent Medication Administration and Storage </a:t>
            </a:r>
            <a:br>
              <a:rPr lang="en-US" sz="2900" b="1" u="sng" kern="1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900" b="1" u="sng" kern="1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Training</a:t>
            </a:r>
            <a:br>
              <a:rPr lang="en-US" sz="2900" kern="100">
                <a:solidFill>
                  <a:srgbClr val="EBEBEB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900">
              <a:solidFill>
                <a:srgbClr val="EBEB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Medicine">
            <a:extLst>
              <a:ext uri="{FF2B5EF4-FFF2-40B4-BE49-F238E27FC236}">
                <a16:creationId xmlns:a16="http://schemas.microsoft.com/office/drawing/2014/main" id="{60A2A7B1-88DD-2F3D-CD4C-29516EE78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3354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6788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5DCC-2C90-DE89-7EAE-53FD6602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FEFFFF"/>
                </a:solidFill>
              </a:rPr>
              <a:t>Important Guidelines for Medication Administration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1C615-FF34-E680-977A-0084BDBF2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EFFFF"/>
                </a:solidFill>
              </a:rPr>
              <a:t>Take full course of medication-  This means that the child should finish the entire contents of the prescription even if they are feeling better.</a:t>
            </a:r>
          </a:p>
          <a:p>
            <a:r>
              <a:rPr lang="en-US">
                <a:solidFill>
                  <a:srgbClr val="FEFFFF"/>
                </a:solidFill>
              </a:rPr>
              <a:t>Take with food-  This means only give the medication after the child has eaten.</a:t>
            </a:r>
          </a:p>
          <a:p>
            <a:r>
              <a:rPr lang="en-US">
                <a:solidFill>
                  <a:srgbClr val="FEFFFF"/>
                </a:solidFill>
              </a:rPr>
              <a:t>Take on an empty stomach-  This means only give medication before the child has eaten. (1 hour before a meal or 2 hours after a meal.</a:t>
            </a:r>
          </a:p>
          <a:p>
            <a:endParaRPr lang="en-US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EFFFF"/>
              </a:solidFill>
            </a:endParaRPr>
          </a:p>
        </p:txBody>
      </p:sp>
      <p:pic>
        <p:nvPicPr>
          <p:cNvPr id="7" name="Graphic 6" descr="Medicine">
            <a:extLst>
              <a:ext uri="{FF2B5EF4-FFF2-40B4-BE49-F238E27FC236}">
                <a16:creationId xmlns:a16="http://schemas.microsoft.com/office/drawing/2014/main" id="{626BC8D9-92B0-5834-EE0C-1FD62F33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3057" y="2462282"/>
            <a:ext cx="3001931" cy="30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7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6C94-7A56-3D5D-B64D-5B057B7B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Administration of tablets capsules or liquid medication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2F329-7B58-62E5-43EA-F84647D42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>
                <a:latin typeface="+mj-lt"/>
              </a:rPr>
              <a:t>Tablets or capsules-  Do not crush or cut any tablet or open any capsule unless the health care provider or pharmacist instructs you to do so.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>
                <a:latin typeface="+mj-lt"/>
              </a:rPr>
              <a:t>Liquids-  Measure carefully to ensure the correct dose is given. Only use droppers, syringes or medicine cups with dosage. Do not ever use a teaspoon or tablespoon that you use for eating or cooking.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>
                <a:latin typeface="+mj-lt"/>
              </a:rPr>
              <a:t>Supervision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>
                <a:latin typeface="+mj-lt"/>
              </a:rPr>
              <a:t>Only FOSTER PARENTS or an adult in the home is allowed to administer the medication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>
                <a:latin typeface="+mj-lt"/>
              </a:rPr>
              <a:t>Observe the child and make sure the medication was swallowed completely.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>
                <a:latin typeface="+mj-lt"/>
              </a:rPr>
              <a:t>Give water with medications (do not put medicine in the water)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A008A526-575E-5FEF-59E2-CF5DB9C86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9B8B34-7036-2BDA-03E1-C52BC21E0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954338"/>
            <a:ext cx="8915399" cy="26201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solidFill>
                  <a:schemeClr val="tx1"/>
                </a:solidFill>
              </a:rPr>
              <a:t>Documentation of Administration of Medicine</a:t>
            </a:r>
            <a:br>
              <a:rPr lang="en-US" sz="5000" dirty="0">
                <a:solidFill>
                  <a:schemeClr val="tx1"/>
                </a:solidFill>
              </a:rPr>
            </a:b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3956F-EB2B-DCDB-6877-BE5F56E16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211782"/>
            <a:ext cx="8825658" cy="142701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Foster parents are required to complete the DCFS CFS 534 Medication Administration Log for each child and every medication that is given/prescribed. Foster parents fill out the top of the form that includes the child’s name, medication, dosage, etc. Foster parents initial on the date at time the medication was administered.</a:t>
            </a:r>
          </a:p>
          <a:p>
            <a:pPr>
              <a:lnSpc>
                <a:spcPct val="90000"/>
              </a:lnSpc>
            </a:pPr>
            <a:r>
              <a:rPr lang="en-US" dirty="0"/>
              <a:t>(Attachments: CFS 534 Medication Administration Log)</a:t>
            </a:r>
          </a:p>
        </p:txBody>
      </p:sp>
    </p:spTree>
    <p:extLst>
      <p:ext uri="{BB962C8B-B14F-4D97-AF65-F5344CB8AC3E}">
        <p14:creationId xmlns:p14="http://schemas.microsoft.com/office/powerpoint/2010/main" val="236012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0EED-1965-6CF6-CB20-E6CDF2082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4905"/>
            <a:ext cx="9144000" cy="530351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chemeClr val="accent1"/>
                </a:solidFill>
              </a:rPr>
              <a:t>Safe Medication Storage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CE580-F50A-F1A5-6DFB-98FD006E6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24128"/>
            <a:ext cx="9144000" cy="5833872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1800" dirty="0">
              <a:latin typeface="Georgia Pro Black" panose="020F0502020204030204" pitchFamily="18" charset="0"/>
            </a:endParaRPr>
          </a:p>
          <a:p>
            <a:pPr algn="l"/>
            <a:r>
              <a:rPr lang="en-US" sz="7200" dirty="0">
                <a:latin typeface="Georgia Pro Black" panose="020F0502020204030204" pitchFamily="18" charset="0"/>
              </a:rPr>
              <a:t>Did you know:</a:t>
            </a:r>
          </a:p>
          <a:p>
            <a:pPr algn="l"/>
            <a:endParaRPr lang="en-US" sz="4500" dirty="0">
              <a:latin typeface="+mj-lt"/>
            </a:endParaRPr>
          </a:p>
          <a:p>
            <a:pPr algn="l"/>
            <a:r>
              <a:rPr lang="en-US" sz="5600" dirty="0">
                <a:latin typeface="+mj-lt"/>
              </a:rPr>
              <a:t>About </a:t>
            </a:r>
            <a:r>
              <a:rPr lang="en-US" sz="5600" b="1" dirty="0">
                <a:latin typeface="+mj-lt"/>
              </a:rPr>
              <a:t>four busloads </a:t>
            </a:r>
            <a:r>
              <a:rPr lang="en-US" sz="5600" dirty="0">
                <a:latin typeface="+mj-lt"/>
              </a:rPr>
              <a:t>of kids are seen in U.S. emergency rooms </a:t>
            </a:r>
            <a:r>
              <a:rPr lang="en-US" sz="5600" b="1" dirty="0">
                <a:latin typeface="+mj-lt"/>
              </a:rPr>
              <a:t>EVERY DAY</a:t>
            </a:r>
            <a:r>
              <a:rPr lang="en-US" sz="5600" dirty="0">
                <a:latin typeface="+mj-lt"/>
              </a:rPr>
              <a:t> for accidental medicine ingestion. (SafeKids.org)</a:t>
            </a:r>
          </a:p>
          <a:p>
            <a:pPr algn="l"/>
            <a:r>
              <a:rPr lang="en-US" sz="5600" dirty="0">
                <a:latin typeface="+mj-lt"/>
              </a:rPr>
              <a:t>Over 80% of emergency room visits for medication overdoses among children under the age of 12 are from unsupervised children taking medications on their own. (cdc.gov)</a:t>
            </a:r>
          </a:p>
          <a:p>
            <a:pPr algn="l"/>
            <a:r>
              <a:rPr lang="en-US" sz="5600" dirty="0">
                <a:latin typeface="+mj-lt"/>
              </a:rPr>
              <a:t>Medicines and vitamins help people feel and stay well, but kids are curious and may take them, especially if they see it is in gummy form. </a:t>
            </a:r>
          </a:p>
          <a:p>
            <a:pPr algn="l"/>
            <a:r>
              <a:rPr lang="en-US" sz="5600" dirty="0">
                <a:latin typeface="+mj-lt"/>
              </a:rPr>
              <a:t>Medication that needs to be stored in a refrigerator should be stored out of reach of the child.</a:t>
            </a:r>
          </a:p>
          <a:p>
            <a:pPr algn="l"/>
            <a:endParaRPr lang="en-US" sz="4500" dirty="0">
              <a:latin typeface="+mj-lt"/>
            </a:endParaRPr>
          </a:p>
          <a:p>
            <a:pPr algn="l"/>
            <a:r>
              <a:rPr lang="en-US" sz="6400" b="1" dirty="0">
                <a:latin typeface="Georgia Pro Black" panose="02040A02050405020203" pitchFamily="18" charset="0"/>
              </a:rPr>
              <a:t>Where Do Kids Find Medicines?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5500" dirty="0">
                <a:latin typeface="+mj-lt"/>
              </a:rPr>
              <a:t>27% on the ground or misplaced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5500" dirty="0">
                <a:latin typeface="+mj-lt"/>
              </a:rPr>
              <a:t>20% in a purse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5500" dirty="0">
                <a:latin typeface="+mj-lt"/>
              </a:rPr>
              <a:t>20% in a nightstand/dresser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5500" dirty="0">
                <a:latin typeface="+mj-lt"/>
              </a:rPr>
              <a:t>15% in a pill box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5500" dirty="0">
                <a:latin typeface="+mj-lt"/>
              </a:rPr>
              <a:t>12% other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5500" dirty="0">
                <a:latin typeface="+mj-lt"/>
              </a:rPr>
              <a:t>6% in a cabinet</a:t>
            </a:r>
          </a:p>
          <a:p>
            <a:pPr algn="l"/>
            <a:endParaRPr lang="en-US" sz="1800" dirty="0">
              <a:latin typeface="+mj-lt"/>
            </a:endParaRPr>
          </a:p>
          <a:p>
            <a:pPr algn="ctr"/>
            <a:r>
              <a:rPr lang="en-US" sz="10400" b="1" dirty="0">
                <a:latin typeface="Georgia Pro Black" panose="02040A02050405020203" pitchFamily="18" charset="0"/>
              </a:rPr>
              <a:t>Always keep medicines stored up and away and out of sight!! </a:t>
            </a:r>
            <a:r>
              <a:rPr lang="en-US" sz="10400" b="1" dirty="0">
                <a:latin typeface="Georgia Pro" panose="02040502050405020303" pitchFamily="18" charset="0"/>
              </a:rPr>
              <a:t>(</a:t>
            </a:r>
            <a:r>
              <a:rPr lang="en-US" sz="10400" b="1" dirty="0">
                <a:latin typeface="Georgia Pro" panose="020F0502020204030204" pitchFamily="18" charset="0"/>
              </a:rPr>
              <a:t>SafeKids.org)</a:t>
            </a:r>
          </a:p>
        </p:txBody>
      </p:sp>
    </p:spTree>
    <p:extLst>
      <p:ext uri="{BB962C8B-B14F-4D97-AF65-F5344CB8AC3E}">
        <p14:creationId xmlns:p14="http://schemas.microsoft.com/office/powerpoint/2010/main" val="31829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00D4-EDD9-38FC-600A-396A31EF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Georgia Pro Black" panose="02040A02050405020203" pitchFamily="18" charset="0"/>
              </a:rPr>
              <a:t>Safe Medication Disposal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D933B-69D7-ECFD-4F74-F8F312ED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1100">
              <a:latin typeface="+mj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100">
                <a:latin typeface="+mj-lt"/>
              </a:rPr>
              <a:t>Follow any specific instructions on the prescription drug labeling or patient information that comes with the prescription. Controlled substances may have specific instructions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100">
                <a:latin typeface="+mj-lt"/>
              </a:rPr>
              <a:t>DO NOT flush medication down a toilet or sink unless the disposal instructions tell you to do so.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100">
                <a:latin typeface="+mj-lt"/>
              </a:rPr>
              <a:t>Take to a community drug take-back facility, such as CVS, Walgreens, or any pharmacy.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100">
                <a:latin typeface="+mj-lt"/>
              </a:rPr>
              <a:t>If there are no disposal instructions, you can safely dispose of your medication in your household trash by following these four steps (cdc.gov):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>
              <a:latin typeface="+mj-lt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100">
                <a:latin typeface="+mj-lt"/>
              </a:rPr>
              <a:t>Mix your medicine with an inedible substance like dirt, cat litter, or used coffee grounds.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100">
                <a:latin typeface="+mj-lt"/>
              </a:rPr>
              <a:t>Put the mixture in a container, such as a sealed plastic bag.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100">
                <a:latin typeface="+mj-lt"/>
              </a:rPr>
              <a:t>Throw the container in your household trash.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100">
                <a:latin typeface="+mj-lt"/>
              </a:rPr>
              <a:t>Scratch out all the personal information on the prescription label of your empty medication bottle to make it unreadable. Then dispose or recycle the empty medication bottle.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10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110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1100">
              <a:latin typeface="+mj-lt"/>
            </a:endParaRPr>
          </a:p>
        </p:txBody>
      </p:sp>
      <p:pic>
        <p:nvPicPr>
          <p:cNvPr id="5" name="Picture 4" descr="Blue scheduled pillbox">
            <a:extLst>
              <a:ext uri="{FF2B5EF4-FFF2-40B4-BE49-F238E27FC236}">
                <a16:creationId xmlns:a16="http://schemas.microsoft.com/office/drawing/2014/main" id="{25530CBA-8EA1-81CE-9F91-BBD46CDF9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97" r="43123" b="-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1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EBDF-1237-8960-9A11-9885DB27E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019" y="942108"/>
            <a:ext cx="3256550" cy="49691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2">
                    <a:lumMod val="75000"/>
                  </a:schemeClr>
                </a:solidFill>
              </a:rPr>
              <a:t>Filling and Refilling Prescriptions</a:t>
            </a:r>
            <a:br>
              <a:rPr lang="en-US" sz="360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60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60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60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600">
                <a:solidFill>
                  <a:schemeClr val="tx2">
                    <a:lumMod val="75000"/>
                  </a:schemeClr>
                </a:solidFill>
              </a:rPr>
            </a:br>
            <a:endParaRPr lang="en-US" sz="3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34DD6-19E5-7AD7-82DC-88528B27C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9062" y="942108"/>
            <a:ext cx="6455549" cy="496911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It is ideal to have all prescriptions filled and refilled at one pharmacy so that all medications are listed in one place. 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Keep track of how much medication you have.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Example: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How many pills left? 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How much liquid? 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How many puffs left inhaler?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* It is the foster parent’s responsibility to make sure that they have a sufficient amount of medication, order/reorder child’s medications when needed,  and approval for medication refills.*</a:t>
            </a:r>
          </a:p>
        </p:txBody>
      </p:sp>
    </p:spTree>
    <p:extLst>
      <p:ext uri="{BB962C8B-B14F-4D97-AF65-F5344CB8AC3E}">
        <p14:creationId xmlns:p14="http://schemas.microsoft.com/office/powerpoint/2010/main" val="148470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13BCE9E3-7145-3391-686B-8D2CF98C6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3260" b="111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A296C6-D08A-AD25-FF9D-FE7CEB14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Georgia Pro Black" panose="02040A02050405020203" pitchFamily="18" charset="0"/>
              </a:rPr>
              <a:t>Side Effects/Adverse Reactions/Medication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39027-1593-3E1D-40A3-F0C52F314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Ask the health care provider or pharmacist about possible side effects and what to watch for. Several things can affect who does and does not have a side effect when taking a drug-age; use of other drugs, vitamins, or dietary supplements; or other underlying diseases or conditions (for example, diseases that weaken the immune system or effect the function of the kidneys or liver).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Finding and Learning about Side Effects (adverse reactions) can be found at the FDA’s website </a:t>
            </a:r>
            <a:r>
              <a:rPr lang="en-US" dirty="0">
                <a:latin typeface="+mj-lt"/>
                <a:hlinkClick r:id="rId3"/>
              </a:rPr>
              <a:t>www.fda.gov</a:t>
            </a:r>
            <a:r>
              <a:rPr lang="en-US" dirty="0">
                <a:latin typeface="+mj-lt"/>
              </a:rPr>
              <a:t> (U.S. Food and Drug Administration).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Side effects can occur when taking a new medication or vitamin/supplement and can be common or serious side effects.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Report any side effects to the child’s physician.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Examples of medication errors are missing a dose, giving dose at wrong time, giving wrong child medication, giving outdated medication, etc.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276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B427-3C7C-7ADF-FF7C-D94FCEEA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When a serious medication error occurs, serious side effect, overdose, or wrong medication is given…</a:t>
            </a:r>
            <a:br>
              <a:rPr lang="en-US" sz="2000"/>
            </a:br>
            <a:endParaRPr lang="en-US" sz="200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17F65A30-AA5F-E703-1598-51D0D250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algn="ctr"/>
            <a:r>
              <a:rPr lang="en-US" b="1" dirty="0"/>
              <a:t>Call</a:t>
            </a:r>
          </a:p>
          <a:p>
            <a:pPr algn="ctr"/>
            <a:r>
              <a:rPr lang="en-US" b="1" dirty="0"/>
              <a:t>Poison Control   1-800-222-1222</a:t>
            </a:r>
          </a:p>
          <a:p>
            <a:pPr algn="ctr"/>
            <a:r>
              <a:rPr lang="en-US" b="1" dirty="0"/>
              <a:t>911 if necessary</a:t>
            </a:r>
          </a:p>
          <a:p>
            <a:pPr algn="ctr"/>
            <a:r>
              <a:rPr lang="en-US" b="1" dirty="0"/>
              <a:t>Caseworker</a:t>
            </a:r>
          </a:p>
          <a:p>
            <a:pPr marL="0" indent="0" algn="ctr">
              <a:buNone/>
            </a:pPr>
            <a:r>
              <a:rPr lang="en-US" b="1" dirty="0"/>
              <a:t>YSB On-Call (after hours/weekends/holidays</a:t>
            </a:r>
          </a:p>
          <a:p>
            <a:pPr marL="0" indent="0" algn="ctr">
              <a:buNone/>
            </a:pPr>
            <a:r>
              <a:rPr lang="en-US" b="1" dirty="0"/>
              <a:t>Princeton/Ottawa  1-815-433-3953</a:t>
            </a:r>
          </a:p>
          <a:p>
            <a:pPr marL="0" indent="0" algn="ctr">
              <a:buNone/>
            </a:pPr>
            <a:r>
              <a:rPr lang="en-US" b="1" dirty="0"/>
              <a:t>Rockford  1-815-</a:t>
            </a:r>
          </a:p>
          <a:p>
            <a:pPr marL="0" indent="0" algn="ctr">
              <a:buNone/>
            </a:pPr>
            <a:r>
              <a:rPr lang="en-US" b="1" dirty="0"/>
              <a:t>Aurora 1-630-820-6303</a:t>
            </a:r>
          </a:p>
          <a:p>
            <a:pPr marL="0" indent="0" algn="ctr">
              <a:buNone/>
            </a:pPr>
            <a:r>
              <a:rPr lang="en-US" b="1" dirty="0"/>
              <a:t>Crystal Lake 1-630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5" name="Picture 44" descr="Exclamation mark on a yellow background">
            <a:extLst>
              <a:ext uri="{FF2B5EF4-FFF2-40B4-BE49-F238E27FC236}">
                <a16:creationId xmlns:a16="http://schemas.microsoft.com/office/drawing/2014/main" id="{46E14FE8-D650-0ED8-D642-49075E26D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83" r="28665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8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A328-DEA9-97F1-02FA-7F0F240F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B2E2-BFA7-1F49-50DC-36FC37CAC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SafeKids.org</a:t>
            </a:r>
          </a:p>
          <a:p>
            <a:r>
              <a:rPr lang="en-US" dirty="0"/>
              <a:t>cafaf.org – Connecticut Alliance of Foster &amp; Adoptive Families</a:t>
            </a:r>
          </a:p>
          <a:p>
            <a:r>
              <a:rPr lang="en-US" dirty="0"/>
              <a:t>cdc.gov</a:t>
            </a:r>
          </a:p>
        </p:txBody>
      </p:sp>
    </p:spTree>
    <p:extLst>
      <p:ext uri="{BB962C8B-B14F-4D97-AF65-F5344CB8AC3E}">
        <p14:creationId xmlns:p14="http://schemas.microsoft.com/office/powerpoint/2010/main" val="141295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EC3F-D798-48D9-FC64-82BAAAD0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US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DD39-7CDE-41F8-0A3A-9CE81C7F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100" b="1" i="0">
              <a:effectLst/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100" b="1" i="0">
                <a:effectLst/>
                <a:highlight>
                  <a:srgbClr val="FFFFFF"/>
                </a:highlight>
                <a:latin typeface="+mj-lt"/>
              </a:rPr>
              <a:t>After completing this training </a:t>
            </a:r>
            <a:r>
              <a:rPr lang="en-US" sz="1100" b="1">
                <a:highlight>
                  <a:srgbClr val="FFFFFF"/>
                </a:highlight>
                <a:latin typeface="+mj-lt"/>
              </a:rPr>
              <a:t>foster parents will be able to: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>
              <a:highlight>
                <a:srgbClr val="FFFFFF"/>
              </a:highlight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0" i="0">
                <a:effectLst/>
                <a:highlight>
                  <a:srgbClr val="FFFFFF"/>
                </a:highlight>
                <a:latin typeface="+mj-lt"/>
              </a:rPr>
              <a:t>Identify the purpose of medication being administered </a:t>
            </a:r>
            <a:r>
              <a:rPr lang="en-US" sz="1100">
                <a:highlight>
                  <a:srgbClr val="FFFFFF"/>
                </a:highlight>
                <a:latin typeface="+mj-lt"/>
              </a:rPr>
              <a:t>to youth placed in your home.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>
              <a:highlight>
                <a:srgbClr val="FFFFFF"/>
              </a:highlight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0" i="0">
                <a:effectLst/>
                <a:highlight>
                  <a:srgbClr val="FFFFFF"/>
                </a:highlight>
                <a:latin typeface="+mj-lt"/>
              </a:rPr>
              <a:t>Understand DCFS and YSBIV policy regarding administration of medication to youth in care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b="0" i="0">
              <a:effectLst/>
              <a:highlight>
                <a:srgbClr val="FFFFFF"/>
              </a:highlight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highlight>
                  <a:srgbClr val="FFFFFF"/>
                </a:highlight>
                <a:latin typeface="+mj-lt"/>
              </a:rPr>
              <a:t>Your responsibilities regarding administration, storage and disposal of medication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b="0" i="0">
              <a:effectLst/>
              <a:highlight>
                <a:srgbClr val="FFFFFF"/>
              </a:highlight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0" i="0">
                <a:effectLst/>
                <a:highlight>
                  <a:srgbClr val="FFFFFF"/>
                </a:highlight>
                <a:latin typeface="+mj-lt"/>
              </a:rPr>
              <a:t>List the steps to properly administer medication while taking appropriate safety precautions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b="0" i="0">
              <a:effectLst/>
              <a:highlight>
                <a:srgbClr val="FFFFFF"/>
              </a:highlight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100" b="0" i="0">
                <a:effectLst/>
                <a:highlight>
                  <a:srgbClr val="FFFFFF"/>
                </a:highlight>
                <a:latin typeface="+mj-lt"/>
              </a:rPr>
              <a:t>Recognize potential issues related to adverse reactions to medication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b="0" i="0">
              <a:effectLst/>
              <a:highlight>
                <a:srgbClr val="FFFFFF"/>
              </a:highlight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100"/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9A99474E-B70D-F37B-5C50-D6A8BB24F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85" r="33933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9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4C8-59A6-AEC0-5157-C079A78C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2152073"/>
            <a:ext cx="2454052" cy="23460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i="1" dirty="0">
                <a:solidFill>
                  <a:schemeClr val="bg1"/>
                </a:solidFill>
              </a:rPr>
              <a:t>Foster parents are responsible for understanding and following directions given by the prescribing health care provider, following directions given, and how to safely store and administrate medication.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8C7C3D-0CFF-F45F-D49F-8A4A8721B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94761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21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2529-9F4F-D286-E8C6-71DA0E9EE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624110"/>
            <a:ext cx="813155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3600" dirty="0"/>
            </a:br>
            <a:r>
              <a:rPr lang="en-US" sz="3600" dirty="0"/>
              <a:t>General Types of Medication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C0E43-1C3B-629D-E0BB-BDFFFE735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2133600"/>
            <a:ext cx="8131550" cy="377762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Prescription medication-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requires a prescription for a specific reason or illness and is not to be used by anyone other than the youth it is prescribed to.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OTC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(Over the Counter) medications: medication that you can buy without a prescription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Psychotropic medication-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medication prescribed for treatment of a mental illness, issue or diagnosis. (Approval from DCFS required)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PRN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(given as needed to relieve symptoms, such as Tylenol, Advil, or cough medicine)</a:t>
            </a:r>
          </a:p>
        </p:txBody>
      </p:sp>
    </p:spTree>
    <p:extLst>
      <p:ext uri="{BB962C8B-B14F-4D97-AF65-F5344CB8AC3E}">
        <p14:creationId xmlns:p14="http://schemas.microsoft.com/office/powerpoint/2010/main" val="95743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C5F20-D551-601A-C1C6-4738E5A02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8825" y="-561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9BC251-C38B-9BD7-787B-98CAFF0A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Medication Name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06013-A4B4-78D2-3D49-79EF1BFC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DA2B6C"/>
              </a:buClr>
            </a:pPr>
            <a:endParaRPr lang="en-US"/>
          </a:p>
          <a:p>
            <a:pPr>
              <a:buClr>
                <a:srgbClr val="DA2B6C"/>
              </a:buClr>
            </a:pPr>
            <a:r>
              <a:rPr lang="en-US" dirty="0"/>
              <a:t>Generic medication –</a:t>
            </a:r>
            <a:endParaRPr lang="en-US"/>
          </a:p>
          <a:p>
            <a:pPr lvl="1">
              <a:buClr>
                <a:srgbClr val="DA2B6C"/>
              </a:buClr>
            </a:pPr>
            <a:r>
              <a:rPr lang="en-US" dirty="0"/>
              <a:t>Is a prescription drug that has the same active-ingredient formula as a brand-name medication but usually costs less than the brand-name. (acetaminophen, ibuprofen) It needs to be approved by the FDA.</a:t>
            </a:r>
            <a:endParaRPr lang="en-US"/>
          </a:p>
          <a:p>
            <a:pPr marL="0" indent="0">
              <a:buClr>
                <a:srgbClr val="DA2B6C"/>
              </a:buClr>
              <a:buNone/>
            </a:pPr>
            <a:endParaRPr lang="en-US"/>
          </a:p>
          <a:p>
            <a:pPr>
              <a:buClr>
                <a:srgbClr val="DA2B6C"/>
              </a:buClr>
            </a:pPr>
            <a:r>
              <a:rPr lang="en-US" dirty="0"/>
              <a:t>Brand-name medication-</a:t>
            </a:r>
            <a:endParaRPr lang="en-US"/>
          </a:p>
          <a:p>
            <a:pPr lvl="1">
              <a:buClr>
                <a:srgbClr val="DA2B6C"/>
              </a:buClr>
            </a:pPr>
            <a:r>
              <a:rPr lang="en-US" dirty="0"/>
              <a:t> Is a name chosen by the manufacturer but may be the same type of medication (Ex. Advil, Motrin, Tylenol)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9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FC50DC-365A-FC22-4231-AFAFF74EA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B41CC-D44B-02ED-1232-8FAAB8B76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925" y="624110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Medication comes in different forms…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1E533-7FEA-B81D-9D0E-28848625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2133600"/>
            <a:ext cx="8915400" cy="37776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Tablets –  taken orally (by mouth)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Capsules-  taken orally 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Lozenges-  taken orally (OTC cough drops, sore throat lozenges and taken by mouth)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Syrups or elixirs (must be shaken before administration and carefully measured)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Inhalants (inhaled through the nose or mouth such as asthma medication/inhaler)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Suppositories (administered in the rectum or vagina for infection)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Sublingual medication (taken under the tongue)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Injections-  Given by nurses or doctors generally (foster parents may be trained/diabetic meds)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Other – creams, ointments, sprays, powders, patches, lotions and medicated shampoos (topical/applied directly on skin)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7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C54D98-90EA-066D-6330-C1ED8EFFC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73" r="39438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3EF68D-4674-0565-9F39-5E9A738BF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rgbClr val="FEFFFF"/>
                </a:solidFill>
              </a:rPr>
              <a:t>Controlling contamination and infection control</a:t>
            </a:r>
            <a:br>
              <a:rPr lang="en-US" sz="2200">
                <a:solidFill>
                  <a:srgbClr val="FEFFFF"/>
                </a:solidFill>
              </a:rPr>
            </a:br>
            <a:endParaRPr lang="en-US" sz="220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0F614-8E5F-DEB5-E019-760BE8B60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866" y="2032000"/>
            <a:ext cx="7145867" cy="38792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buFont typeface="Wingdings 3" charset="2"/>
              <a:buChar char=""/>
            </a:pPr>
            <a:endParaRPr lang="en-US">
              <a:solidFill>
                <a:srgbClr val="FEFFFF"/>
              </a:solidFill>
            </a:endParaRPr>
          </a:p>
          <a:p>
            <a:pPr marL="342900" indent="-342900">
              <a:buFont typeface="Wingdings 3" charset="2"/>
              <a:buChar char=""/>
            </a:pPr>
            <a:r>
              <a:rPr lang="en-US">
                <a:solidFill>
                  <a:srgbClr val="FEFFFF"/>
                </a:solidFill>
              </a:rPr>
              <a:t>Dirty hands are the most common way to cause cross infection or spread infection. Handwashing is the most important way to precent or control the transmission of germs.</a:t>
            </a:r>
          </a:p>
          <a:p>
            <a:pPr marL="342900" indent="-342900">
              <a:buFont typeface="Wingdings 3" charset="2"/>
              <a:buChar char=""/>
            </a:pPr>
            <a:r>
              <a:rPr lang="en-US">
                <a:solidFill>
                  <a:srgbClr val="FEFFFF"/>
                </a:solidFill>
              </a:rPr>
              <a:t>It is important to wash hands before handling or preparing medication for administration as recommended by the CDC (Centers for Disease Control).</a:t>
            </a:r>
          </a:p>
          <a:p>
            <a:pPr marL="342900" indent="-342900">
              <a:buFont typeface="Wingdings 3" charset="2"/>
              <a:buChar char=""/>
            </a:pPr>
            <a:r>
              <a:rPr lang="en-US">
                <a:solidFill>
                  <a:srgbClr val="FEFFFF"/>
                </a:solidFill>
              </a:rPr>
              <a:t>Discard any medication that has been dropped on a dirty surface and do not administer it to a child.</a:t>
            </a:r>
          </a:p>
        </p:txBody>
      </p:sp>
    </p:spTree>
    <p:extLst>
      <p:ext uri="{BB962C8B-B14F-4D97-AF65-F5344CB8AC3E}">
        <p14:creationId xmlns:p14="http://schemas.microsoft.com/office/powerpoint/2010/main" val="424873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10A0302-FD43-E572-E0B5-AE4AB05B2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181892"/>
              </p:ext>
            </p:extLst>
          </p:nvPr>
        </p:nvGraphicFramePr>
        <p:xfrm>
          <a:off x="1108363" y="951345"/>
          <a:ext cx="9310255" cy="562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647" imgH="5829300" progId="Acrobat.Document.2020">
                  <p:embed/>
                </p:oleObj>
              </mc:Choice>
              <mc:Fallback>
                <p:oleObj name="Acrobat Document" r:id="rId2" imgW="7543647" imgH="5829300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8363" y="951345"/>
                        <a:ext cx="9310255" cy="5620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EA7F39-54D5-5CDA-0BE7-C21312703CCE}"/>
              </a:ext>
            </a:extLst>
          </p:cNvPr>
          <p:cNvSpPr txBox="1"/>
          <p:nvPr/>
        </p:nvSpPr>
        <p:spPr>
          <a:xfrm>
            <a:off x="554182" y="286327"/>
            <a:ext cx="281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Attachment</a:t>
            </a:r>
          </a:p>
        </p:txBody>
      </p:sp>
    </p:spTree>
    <p:extLst>
      <p:ext uri="{BB962C8B-B14F-4D97-AF65-F5344CB8AC3E}">
        <p14:creationId xmlns:p14="http://schemas.microsoft.com/office/powerpoint/2010/main" val="7186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B795D-9A10-B326-2112-B74616278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74" r="27626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CE628-4B47-56AA-1358-C6E523FA1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rgbClr val="FEFFFF"/>
                </a:solidFill>
              </a:rPr>
              <a:t>When administering medication to a child, remember these</a:t>
            </a:r>
            <a:br>
              <a:rPr lang="en-US" sz="1000">
                <a:solidFill>
                  <a:srgbClr val="FEFFFF"/>
                </a:solidFill>
              </a:rPr>
            </a:br>
            <a:br>
              <a:rPr lang="en-US" sz="1000">
                <a:solidFill>
                  <a:srgbClr val="FEFFFF"/>
                </a:solidFill>
              </a:rPr>
            </a:br>
            <a:r>
              <a:rPr lang="en-US" sz="1000">
                <a:solidFill>
                  <a:srgbClr val="FEFFFF"/>
                </a:solidFill>
              </a:rPr>
              <a:t>5 rights</a:t>
            </a:r>
            <a:br>
              <a:rPr lang="en-US" sz="1000">
                <a:solidFill>
                  <a:srgbClr val="FEFFFF"/>
                </a:solidFill>
              </a:rPr>
            </a:br>
            <a:endParaRPr lang="en-US" sz="100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AF7B2-AF62-7A23-C48B-253A29A11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866" y="2032000"/>
            <a:ext cx="7145867" cy="387922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Wingdings 3" charset="2"/>
              <a:buChar char=""/>
            </a:pPr>
            <a:r>
              <a:rPr lang="en-US">
                <a:solidFill>
                  <a:srgbClr val="FEFFFF"/>
                </a:solidFill>
              </a:rPr>
              <a:t>Right child</a:t>
            </a:r>
          </a:p>
          <a:p>
            <a:pPr marL="457200" indent="-457200">
              <a:buFont typeface="Wingdings 3" charset="2"/>
              <a:buChar char=""/>
            </a:pPr>
            <a:r>
              <a:rPr lang="en-US">
                <a:solidFill>
                  <a:srgbClr val="FEFFFF"/>
                </a:solidFill>
              </a:rPr>
              <a:t>Right medication</a:t>
            </a:r>
          </a:p>
          <a:p>
            <a:pPr marL="457200" indent="-457200">
              <a:buFont typeface="Wingdings 3" charset="2"/>
              <a:buChar char=""/>
            </a:pPr>
            <a:r>
              <a:rPr lang="en-US">
                <a:solidFill>
                  <a:srgbClr val="FEFFFF"/>
                </a:solidFill>
              </a:rPr>
              <a:t>Right dose (number of tablets, mg. etc.)</a:t>
            </a:r>
          </a:p>
          <a:p>
            <a:pPr marL="457200" indent="-457200">
              <a:buFont typeface="Wingdings 3" charset="2"/>
              <a:buChar char=""/>
            </a:pPr>
            <a:r>
              <a:rPr lang="en-US">
                <a:solidFill>
                  <a:srgbClr val="FEFFFF"/>
                </a:solidFill>
              </a:rPr>
              <a:t>Right time (time of day)</a:t>
            </a:r>
          </a:p>
          <a:p>
            <a:pPr marL="457200" indent="-457200">
              <a:buFont typeface="Wingdings 3" charset="2"/>
              <a:buChar char=""/>
            </a:pPr>
            <a:r>
              <a:rPr lang="en-US">
                <a:solidFill>
                  <a:srgbClr val="FEFFFF"/>
                </a:solidFill>
              </a:rPr>
              <a:t>Right route (topically, orally, etc.)</a:t>
            </a:r>
          </a:p>
        </p:txBody>
      </p:sp>
    </p:spTree>
    <p:extLst>
      <p:ext uri="{BB962C8B-B14F-4D97-AF65-F5344CB8AC3E}">
        <p14:creationId xmlns:p14="http://schemas.microsoft.com/office/powerpoint/2010/main" val="4014011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270</TotalTime>
  <Words>1519</Words>
  <Application>Microsoft Office PowerPoint</Application>
  <PresentationFormat>Widescreen</PresentationFormat>
  <Paragraphs>134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Century Gothic</vt:lpstr>
      <vt:lpstr>Georgia Pro</vt:lpstr>
      <vt:lpstr>Georgia Pro Black</vt:lpstr>
      <vt:lpstr>helvetica</vt:lpstr>
      <vt:lpstr>Times New Roman</vt:lpstr>
      <vt:lpstr>Wingdings</vt:lpstr>
      <vt:lpstr>Wingdings 3</vt:lpstr>
      <vt:lpstr>Ion</vt:lpstr>
      <vt:lpstr>Acrobat Document</vt:lpstr>
      <vt:lpstr> YSBIV Foster Parent Medication Administration and Storage  Training </vt:lpstr>
      <vt:lpstr>Learning Objectives</vt:lpstr>
      <vt:lpstr>Foster parents are responsible for understanding and following directions given by the prescribing health care provider, following directions given, and how to safely store and administrate medication.</vt:lpstr>
      <vt:lpstr> General Types of Medication</vt:lpstr>
      <vt:lpstr>Medication Name </vt:lpstr>
      <vt:lpstr>Medication comes in different forms…</vt:lpstr>
      <vt:lpstr>Controlling contamination and infection control </vt:lpstr>
      <vt:lpstr>PowerPoint Presentation</vt:lpstr>
      <vt:lpstr>When administering medication to a child, remember these  5 rights </vt:lpstr>
      <vt:lpstr>Important Guidelines for Medication Administration </vt:lpstr>
      <vt:lpstr>Administration of tablets capsules or liquid medication</vt:lpstr>
      <vt:lpstr>Documentation of Administration of Medicine </vt:lpstr>
      <vt:lpstr>Safe Medication Storage</vt:lpstr>
      <vt:lpstr>Safe Medication Disposal</vt:lpstr>
      <vt:lpstr>Filling and Refilling Prescriptions     </vt:lpstr>
      <vt:lpstr>Side Effects/Adverse Reactions/Medication Errors</vt:lpstr>
      <vt:lpstr>When a serious medication error occurs, serious side effect, overdose, or wrong medication is given… </vt:lpstr>
      <vt:lpstr>List of 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Jami Foster-Valenzuela</dc:creator>
  <cp:lastModifiedBy>Jami Foster-Valenzuela</cp:lastModifiedBy>
  <cp:revision>5</cp:revision>
  <dcterms:created xsi:type="dcterms:W3CDTF">2024-06-21T15:31:12Z</dcterms:created>
  <dcterms:modified xsi:type="dcterms:W3CDTF">2024-07-02T16:25:28Z</dcterms:modified>
</cp:coreProperties>
</file>